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3"/>
  </p:notesMasterIdLst>
  <p:sldIdLst>
    <p:sldId id="258" r:id="rId6"/>
    <p:sldId id="260" r:id="rId7"/>
    <p:sldId id="265" r:id="rId8"/>
    <p:sldId id="261" r:id="rId9"/>
    <p:sldId id="259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3C2E-DAB9-4B70-969C-78F799B029B2}" type="datetimeFigureOut">
              <a:rPr lang="en-CA" smtClean="0"/>
              <a:t>2023-03-28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01708-8870-4313-BB87-16DFF42363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7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CA"/>
              <a:t>Will increase on a yearly basis based on volume. </a:t>
            </a:r>
          </a:p>
          <a:p>
            <a:pPr defTabSz="931774">
              <a:defRPr/>
            </a:pPr>
            <a:r>
              <a:rPr lang="en-CA"/>
              <a:t>Proof of eligibility (i.e. business card, license renewal, name on regulator’s public registry), along with a piece of photo ID will be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68DEA-9371-45EA-B578-E9DB5D6AA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33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/>
              <a:t>No long lineups, no security checks, simplified boarding, no baggage check, free baggage.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/>
              <a:t>You must be present to use the discount (i.e. can’t pass it on to others). Proof of eligibility will be required (i.e. business card).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68DEA-9371-45EA-B578-E9DB5D6AA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03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68DEA-9371-45EA-B578-E9DB5D6AA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70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Prices are before discount applied.</a:t>
            </a:r>
          </a:p>
          <a:p>
            <a:r>
              <a:rPr lang="en-CA"/>
              <a:t>Searched Ottawa-Montreal flights for April 3. Found a 10h14 min flight with WestJet, with connections (via Pearson). I feel like I could bike there faster lol!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68DEA-9371-45EA-B578-E9DB5D6AA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59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GIVEAWAY – Next </a:t>
            </a:r>
            <a:r>
              <a:rPr lang="en-CA" err="1"/>
              <a:t>WuW</a:t>
            </a:r>
            <a:r>
              <a:rPr lang="en-CA"/>
              <a:t>, a beautiful set of 2 VIA Rail branded wine glasses. Perfect for when you’re planning your upcoming trip. </a:t>
            </a:r>
          </a:p>
          <a:p>
            <a:r>
              <a:rPr lang="en-CA"/>
              <a:t>Any questions, talk to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68DEA-9371-45EA-B578-E9DB5D6AA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15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/>
              <a:t>No long lineups, no security checks, simplified boarding, no baggage check, free baggage.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/>
              <a:t>You must be present to use the discount (i.e. can’t pass it on to others). Proof of eligibility will be required (i.e. business card).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68DEA-9371-45EA-B578-E9DB5D6AA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41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/>
              <a:t>No long lineups, no security checks, simplified boarding, no baggage check, free baggage.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/>
              <a:t>You must be present to use the discount (i.e. can’t pass it on to others). Proof of eligibility will be required (i.e. business card).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68DEA-9371-45EA-B578-E9DB5D6AA79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49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563F-5B0A-4579-B776-D80C51F1A9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770" y="358602"/>
            <a:ext cx="9816230" cy="223428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Title of your presentation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56688-D66E-4328-8BD4-9A6853B467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770" y="2668178"/>
            <a:ext cx="981623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and date of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C1D346-0F03-458F-A5F0-751D68BDE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7698309" y="3342713"/>
            <a:ext cx="4493691" cy="35152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EF0CCF-E89A-48BA-BEF9-F34DEEB3DE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70" y="5584998"/>
            <a:ext cx="267820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0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31A7-EACF-413F-BBDE-0321363B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610E0-C377-42ED-B8AC-C798B2649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FD33C-84EA-4081-94B3-C3526644D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847CF-EDB4-467B-B9CE-49A80F9AA74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923EC82-D48A-486F-9EA5-4BE1293D39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1189" y="5462326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A63BD61-9A5C-4665-B5E6-929361166C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773798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 i="0" cap="all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EDB1F268-1F3E-409F-ABAF-8CB764512A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34249" y="5462326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23FB7DDA-F3D8-4DEB-B56E-894BC7CE4F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1260" y="4773798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 i="0" cap="all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62755CF2-5D45-45CD-A638-26A401F783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93240" y="5462326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45731765-8A86-4528-959B-5ABCBCC566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30251" y="4773798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 i="0" cap="all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37EC08-2FDA-4724-B8C9-2C90A1577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8CBFA3-137F-4617-A99F-DEFD2168A4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ighlights - Gradient">
    <p:bg>
      <p:bgPr>
        <a:gradFill>
          <a:gsLst>
            <a:gs pos="100000">
              <a:srgbClr val="F0F5FA"/>
            </a:gs>
            <a:gs pos="0">
              <a:schemeClr val="accent3">
                <a:lumMod val="40000"/>
                <a:lumOff val="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3A8D-CA74-41D6-A526-41C5BB8B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2D7AF5B-C00E-4C79-A238-2B4DFC2A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BB9F3A5-374A-4018-A251-F65A529BA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186EF7B0-7A9F-4D9B-AF96-0ECC9D8F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C593F-717F-46FF-9936-5395F9B2A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09AB7-0827-473B-B4E5-1D747F8DD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370" y="2268224"/>
            <a:ext cx="6212630" cy="458850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CD1B06FD-5A95-4F5B-AD40-C7303B6F9CC4}"/>
              </a:ext>
            </a:extLst>
          </p:cNvPr>
          <p:cNvSpPr>
            <a:spLocks noChangeAspect="1"/>
          </p:cNvSpPr>
          <p:nvPr userDrawn="1"/>
        </p:nvSpPr>
        <p:spPr>
          <a:xfrm>
            <a:off x="841621" y="1931304"/>
            <a:ext cx="2743200" cy="27432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85EC944-4486-406F-9574-8CA6C1E982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1189" y="5462326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271A0578-419E-4D18-8126-40682C1933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773798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 i="0" cap="all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84446FF-ABC2-4036-98F8-68F84F842F9D}"/>
              </a:ext>
            </a:extLst>
          </p:cNvPr>
          <p:cNvSpPr>
            <a:spLocks noChangeAspect="1"/>
          </p:cNvSpPr>
          <p:nvPr userDrawn="1"/>
        </p:nvSpPr>
        <p:spPr>
          <a:xfrm>
            <a:off x="8574681" y="1931304"/>
            <a:ext cx="2743200" cy="27432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D6584B6-52C2-468C-B3B8-EB4872549B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34249" y="5462326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7E045D92-6283-462C-A435-7DE8B57F9D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71260" y="4773798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 i="0" cap="all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3B54468-3CA4-4AF7-9A8A-6454FC3E97DC}"/>
              </a:ext>
            </a:extLst>
          </p:cNvPr>
          <p:cNvSpPr>
            <a:spLocks noChangeAspect="1"/>
          </p:cNvSpPr>
          <p:nvPr userDrawn="1"/>
        </p:nvSpPr>
        <p:spPr>
          <a:xfrm>
            <a:off x="4733672" y="1931304"/>
            <a:ext cx="2743200" cy="27432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EEB2922B-6BB0-4862-A667-80C45539AF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93240" y="5462326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EC77B5FB-B793-4279-84B7-DF7E1F44AD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30251" y="4773798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 i="0" cap="all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49543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A402-FB87-443F-A864-27B137987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704026" cy="261040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section header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17090-7152-4E71-A742-4F0F9079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2277"/>
            <a:ext cx="9704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3AA12AB-B6C4-4125-B226-FB273261E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EBB04F-85E5-46B7-9F44-12F2F65F3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3E52A67-AF4D-4233-9777-753372A11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3716A-EB5B-4F75-A597-02DC9B595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370" y="2268224"/>
            <a:ext cx="6212630" cy="45885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271925-A8F0-4ED0-A961-2574D7B1EF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669915"/>
            <a:ext cx="2481165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9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A402-FB87-443F-A864-27B137987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704026" cy="261040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section header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17090-7152-4E71-A742-4F0F9079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2277"/>
            <a:ext cx="9704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3AA12AB-B6C4-4125-B226-FB273261E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EBB04F-85E5-46B7-9F44-12F2F65F3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3E52A67-AF4D-4233-9777-753372A11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3716A-EB5B-4F75-A597-02DC9B595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370" y="2268224"/>
            <a:ext cx="6212630" cy="4588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0306F-7EE6-4601-A70B-A81347E80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669915"/>
            <a:ext cx="2481165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7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Sla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DA402-FB87-443F-A864-27B137987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704026" cy="261040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section header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17090-7152-4E71-A742-4F0F9079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2277"/>
            <a:ext cx="9704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3AA12AB-B6C4-4125-B226-FB273261E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EBB04F-85E5-46B7-9F44-12F2F65F3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3E52A67-AF4D-4233-9777-753372A11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3716A-EB5B-4F75-A597-02DC9B595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370" y="2268224"/>
            <a:ext cx="6212630" cy="4588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318C1-6189-4C26-A5C4-11A3FAE53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669915"/>
            <a:ext cx="2481165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2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CB5CA27-044B-4EA9-898C-AE1CE2CA1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95771" y="1661772"/>
            <a:ext cx="4369027" cy="6023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DA402-FB87-443F-A864-27B137987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704026" cy="2610401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This is a section header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17090-7152-4E71-A742-4F0F9079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92277"/>
            <a:ext cx="9704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3AA12AB-B6C4-4125-B226-FB273261E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EBB04F-85E5-46B7-9F44-12F2F65F3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3E52A67-AF4D-4233-9777-753372A11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D62577-73D0-4E73-8014-0741AB1E8B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70" y="5584998"/>
            <a:ext cx="267820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7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6DA4-A07A-4242-8A96-94201E60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EF898-BFEB-4CA8-A3D2-B78394D78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B5B7-9272-465A-8791-7D24109A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2F2009-2C4E-43D4-9A23-5B225030B1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AC993C3-C702-4664-B9B5-AB204A4B1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8D347C-4F1C-46BB-BACA-3C0DE4039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3B39FB94-F01F-42E3-A2B2-F0FB3B0F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6D478A-2681-4F06-BA82-6F4BA1979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9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1D25-0337-4EF8-AE87-B2F6CBC9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AB22D-0BB0-4AF5-BFC6-29C21D117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8AFB0-672A-4DE4-927A-BCF7EA9E5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54483-3576-47B9-BF4C-65DA2A575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9F553-2F2A-40E3-90D7-304DB5807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C55D71-A38B-4B73-BE71-D33A3714C2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B545789-8EED-4527-955F-D82E420FE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209C4741-DCE7-45CC-B18F-174EE0227E7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BD49B3-4BD4-4D52-A4F6-84ABCC08D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BE2A1-CCC0-4FF8-8713-CD8D0F815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7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DA43-48BB-4482-B4B8-CEE44BD9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66DC2C-9A12-421A-B143-25AA7EAE5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2057E3-49E1-4593-AE26-5D29DD328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76A5A05A-B928-4069-ADB7-5903DF73C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446046-6F7C-4B35-A613-D30E34278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0BD4E6-3E42-4C37-9730-4D4B1636E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5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B912DAC-1447-4A81-A3A3-6FB120C50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53A8D-CA74-41D6-A526-41C5BB8B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C1F6-615F-4B32-BCF4-1B3DE087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2D7AF5B-C00E-4C79-A238-2B4DFC2A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BB9F3A5-374A-4018-A251-F65A529BA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186EF7B0-7A9F-4D9B-AF96-0ECC9D8F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C593F-717F-46FF-9936-5395F9B2AB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17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BE9-6E99-4542-AE5C-57003BE8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A6702-7486-44FD-BA5D-3D04D6C3F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7AE4A-F8E3-4255-8909-9769F2449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464DD3-48CC-46EF-9AC9-BA156EEEC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BDB047-0AC6-4AB2-9913-BC01D2ACF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8A7A2BE6-4495-4E03-9D13-55D7BEF3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6F18E4-581B-41D7-B444-D1561117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D04709-C4B2-4F10-BFEB-49183257E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8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F2DF-E5AC-4F5A-AFB8-91F333DC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1E3DB-E918-4D11-BE7D-63F2DBA57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B2965-19B6-4D3A-AB10-D4A2C95D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20AC156-3F49-4D7E-A463-AA4664618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4A2B31-2F60-4AAC-96DE-E7B186F87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44F6F36D-3A11-4A5E-8648-9A5775FA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0EDB79-916B-4E20-BB6E-FC308EA15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752727-641F-48E0-BED5-E83ADC876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8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0AF0-7AF0-43A2-83B8-0EAC7ECE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BEB15-6A71-4EBF-BBB9-B234C061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F5A0933-9376-4DFC-B352-55D082838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1F63E9-B1CE-4F5E-97E1-01BB94051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F7488615-E941-487A-BDC6-C68052CCE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48B8FC-CB9A-433E-AD0C-00947BA74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E1E39-F10C-46EC-9095-0E2F289E89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22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151D1-9068-45F5-95AF-1213BBC54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96ED4-BB1F-4CE6-B5F1-CAC13B117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E364295-E0F7-4CBE-9C27-71C7A6161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3D8954-D9BE-40AC-A385-7970EE04C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id="{0F41377F-339F-43CB-B9FC-0EDB097C6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459C4E-3F10-4BE8-BE7E-A7AA86F0D9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980024-9ABA-4778-9DA4-2C2561393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olid">
    <p:bg>
      <p:bgPr>
        <a:solidFill>
          <a:srgbClr val="EA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B912DAC-1447-4A81-A3A3-6FB120C50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53A8D-CA74-41D6-A526-41C5BB8B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C1F6-615F-4B32-BCF4-1B3DE087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2D7AF5B-C00E-4C79-A238-2B4DFC2A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BB9F3A5-374A-4018-A251-F65A529BA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186EF7B0-7A9F-4D9B-AF96-0ECC9D8F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C593F-717F-46FF-9936-5395F9B2AB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3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Gradient">
    <p:bg>
      <p:bgPr>
        <a:gradFill>
          <a:gsLst>
            <a:gs pos="100000">
              <a:srgbClr val="F0F5FA"/>
            </a:gs>
            <a:gs pos="0">
              <a:schemeClr val="accent3">
                <a:lumMod val="40000"/>
                <a:lumOff val="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B912DAC-1447-4A81-A3A3-6FB120C50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53A8D-CA74-41D6-A526-41C5BB8B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C1F6-615F-4B32-BCF4-1B3DE087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2D7AF5B-C00E-4C79-A238-2B4DFC2A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BB9F3A5-374A-4018-A251-F65A529BA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186EF7B0-7A9F-4D9B-AF96-0ECC9D8F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C593F-717F-46FF-9936-5395F9B2AB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09AB7-0827-473B-B4E5-1D747F8DD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370" y="2268224"/>
            <a:ext cx="6212630" cy="45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7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5A74E3-1DB9-4BDA-B774-3633D23BC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5" cy="421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656898-704D-43AA-B7B5-FBD5295FA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516268" cy="502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53A8D-CA74-41D6-A526-41C5BB8B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C1F6-615F-4B32-BCF4-1B3DE087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2D7AF5B-C00E-4C79-A238-2B4DFC2A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BB9F3A5-374A-4018-A251-F65A529BA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186EF7B0-7A9F-4D9B-AF96-0ECC9D8F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95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-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5A74E3-1DB9-4BDA-B774-3633D23BC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5" cy="421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656898-704D-43AA-B7B5-FBD5295FA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516268" cy="502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53A8D-CA74-41D6-A526-41C5BB8B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C1F6-615F-4B32-BCF4-1B3DE087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2D7AF5B-C00E-4C79-A238-2B4DFC2A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BB9F3A5-374A-4018-A251-F65A529BA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186EF7B0-7A9F-4D9B-AF96-0ECC9D8F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 - Sla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5A74E3-1DB9-4BDA-B774-3633D23BC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5" cy="421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656898-704D-43AA-B7B5-FBD5295FAC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516268" cy="502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A53A8D-CA74-41D6-A526-41C5BB8B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5C1F6-615F-4B32-BCF4-1B3DE087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2D7AF5B-C00E-4C79-A238-2B4DFC2A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BB9F3A5-374A-4018-A251-F65A529BA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186EF7B0-7A9F-4D9B-AF96-0ECC9D8F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51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31A7-EACF-413F-BBDE-0321363B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610E0-C377-42ED-B8AC-C798B2649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FD33C-84EA-4081-94B3-C3526644D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847CF-EDB4-467B-B9CE-49A80F9AA74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AEE06A-B755-4511-8EDA-C0D5BA09A2F0}"/>
              </a:ext>
            </a:extLst>
          </p:cNvPr>
          <p:cNvSpPr>
            <a:spLocks noChangeAspect="1"/>
          </p:cNvSpPr>
          <p:nvPr userDrawn="1"/>
        </p:nvSpPr>
        <p:spPr>
          <a:xfrm>
            <a:off x="8574681" y="2404267"/>
            <a:ext cx="2743200" cy="2743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6CD38C1-F252-4990-9277-D267C7F52E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37670" y="3798722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D417142-B001-4BBD-88E0-8C9C9ACAE9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4681" y="3110194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C14994-CD1F-48B3-A7CB-890745F4AF8B}"/>
              </a:ext>
            </a:extLst>
          </p:cNvPr>
          <p:cNvSpPr>
            <a:spLocks noChangeAspect="1"/>
          </p:cNvSpPr>
          <p:nvPr userDrawn="1"/>
        </p:nvSpPr>
        <p:spPr>
          <a:xfrm>
            <a:off x="4734427" y="2405796"/>
            <a:ext cx="2743200" cy="2743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EAAA51C-ADAD-40D6-A93D-AB1D615551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97416" y="3800251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E5CBB44-9D78-4E19-BA12-925C625439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4427" y="3111723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03F738-E5EC-4CD5-9C4D-750D6BCBB6C9}"/>
              </a:ext>
            </a:extLst>
          </p:cNvPr>
          <p:cNvSpPr>
            <a:spLocks noChangeAspect="1"/>
          </p:cNvSpPr>
          <p:nvPr userDrawn="1"/>
        </p:nvSpPr>
        <p:spPr>
          <a:xfrm>
            <a:off x="894173" y="2427122"/>
            <a:ext cx="2743200" cy="2743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CCB2AD76-A609-4C09-9A0B-6D771FB3FB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57162" y="3821577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8E63901-0D5C-4E5A-8495-19842F43B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173" y="3133049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A771BC-63B7-4EF6-B5F4-9E6DD7A38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4265" y="0"/>
            <a:ext cx="2217734" cy="42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9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Highlights - Gradient">
    <p:bg>
      <p:bgPr>
        <a:gradFill>
          <a:gsLst>
            <a:gs pos="100000">
              <a:srgbClr val="F0F5FA"/>
            </a:gs>
            <a:gs pos="0">
              <a:schemeClr val="accent3">
                <a:lumMod val="40000"/>
                <a:lumOff val="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3A8D-CA74-41D6-A526-41C5BB8B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2D7AF5B-C00E-4C79-A238-2B4DFC2AF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BB9F3A5-374A-4018-A251-F65A529BA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186EF7B0-7A9F-4D9B-AF96-0ECC9D8F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C593F-717F-46FF-9936-5395F9B2A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3" y="6236451"/>
            <a:ext cx="1498927" cy="506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09AB7-0827-473B-B4E5-1D747F8DD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370" y="2268224"/>
            <a:ext cx="6212630" cy="458850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45D42AE-77DB-4A83-9ADB-B2BC9BB1E35F}"/>
              </a:ext>
            </a:extLst>
          </p:cNvPr>
          <p:cNvSpPr>
            <a:spLocks noChangeAspect="1"/>
          </p:cNvSpPr>
          <p:nvPr userDrawn="1"/>
        </p:nvSpPr>
        <p:spPr>
          <a:xfrm>
            <a:off x="8574681" y="2404267"/>
            <a:ext cx="2743200" cy="2743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476F650-760D-4F52-AE91-9FED67FBDC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37670" y="3798722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2D764F5-916C-4FAE-BED0-85B7388921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4681" y="3110194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022EAC-A0E0-445A-A13F-02BD8B2B0863}"/>
              </a:ext>
            </a:extLst>
          </p:cNvPr>
          <p:cNvSpPr>
            <a:spLocks noChangeAspect="1"/>
          </p:cNvSpPr>
          <p:nvPr userDrawn="1"/>
        </p:nvSpPr>
        <p:spPr>
          <a:xfrm>
            <a:off x="4734427" y="2405796"/>
            <a:ext cx="2743200" cy="2743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EF015D4-D86D-4A65-A982-8E753D316F8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97416" y="3800251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3299731-D1DD-49DC-BD67-9A930BD5A7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4427" y="3111723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E002A6-9754-4546-944C-7CDA1D7BF0C4}"/>
              </a:ext>
            </a:extLst>
          </p:cNvPr>
          <p:cNvSpPr>
            <a:spLocks noChangeAspect="1"/>
          </p:cNvSpPr>
          <p:nvPr userDrawn="1"/>
        </p:nvSpPr>
        <p:spPr>
          <a:xfrm>
            <a:off x="894173" y="2427122"/>
            <a:ext cx="2743200" cy="2743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61497540-8BCD-4E9D-8321-2F542D3042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57162" y="3821577"/>
            <a:ext cx="2504184" cy="493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2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0B7A926-C793-45D8-B543-C63F232D57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173" y="3133049"/>
            <a:ext cx="2779119" cy="6641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217890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CD733-616C-4D70-A7EE-9257A677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DA093-1CF8-4297-81DC-694BFE09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107EB-2C20-496D-99D0-64944E995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0426" y="6527974"/>
            <a:ext cx="5391149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05CAD-49C0-47C8-8344-B48F1EFA1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4" y="6527974"/>
            <a:ext cx="444803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2D00DFA4-54D8-426D-8AF1-9A684DA9855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ECD802E-00EC-445A-94A3-1088B51D5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3081" y="6529561"/>
            <a:ext cx="1827624" cy="193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00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4"/>
        </a:buClr>
        <a:buSzPct val="110000"/>
        <a:buFont typeface="Calibri" panose="020F050202020403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14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therese.robinson@engineerscanada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97F3-64B5-71CA-0CCB-B2706664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NEW – VIA Rail Canada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A0F8-1996-45E2-023D-C043FA6F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280" y="1690688"/>
            <a:ext cx="6157594" cy="4440481"/>
          </a:xfrm>
        </p:spPr>
        <p:txBody>
          <a:bodyPr>
            <a:normAutofit/>
          </a:bodyPr>
          <a:lstStyle/>
          <a:p>
            <a:r>
              <a:rPr lang="en-CA" sz="2900" dirty="0"/>
              <a:t>VIA Rail discount program available April 1, 2023 </a:t>
            </a:r>
          </a:p>
          <a:p>
            <a:pPr lvl="1"/>
            <a:r>
              <a:rPr lang="en-CA" sz="2400" dirty="0"/>
              <a:t>For Engineers, Geoscientists, EITs/Members-in-Training, Regulator staff  </a:t>
            </a:r>
          </a:p>
          <a:p>
            <a:r>
              <a:rPr lang="en-CA" sz="2700" dirty="0"/>
              <a:t>5% discount on rates </a:t>
            </a:r>
          </a:p>
          <a:p>
            <a:pPr lvl="1"/>
            <a:r>
              <a:rPr lang="en-CA" sz="2400" dirty="0"/>
              <a:t>Exclusions: Escape Fare, Prestige Fare, can’t be combined with other promotions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A00A2-472D-C1BB-E522-6442B584A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0DFA4-54D8-426D-8AF1-9A684DA98554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7F644B1-D645-498B-7D80-48210C184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582477"/>
            <a:ext cx="4180840" cy="20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0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67BC-57D8-C469-BBEB-23C7DB56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Benefits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A342-9663-8209-4863-017B1DB7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07880" cy="4158615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Discount can be used for you and up to 3 guests travelling with you </a:t>
            </a:r>
          </a:p>
          <a:p>
            <a:r>
              <a:rPr lang="en-CA" dirty="0"/>
              <a:t>Seamless travel experience </a:t>
            </a:r>
          </a:p>
          <a:p>
            <a:r>
              <a:rPr lang="en-CA" dirty="0"/>
              <a:t>Fully accessible</a:t>
            </a:r>
          </a:p>
          <a:p>
            <a:r>
              <a:rPr lang="en-CA" dirty="0"/>
              <a:t>Seat selection at no extra charge</a:t>
            </a:r>
          </a:p>
          <a:p>
            <a:r>
              <a:rPr lang="en-CA" dirty="0"/>
              <a:t>Power outlets at every seat </a:t>
            </a:r>
          </a:p>
          <a:p>
            <a:r>
              <a:rPr lang="en-CA" dirty="0"/>
              <a:t>Food cart offering sandwiches, boxed meals, and drinks</a:t>
            </a:r>
          </a:p>
          <a:p>
            <a:r>
              <a:rPr lang="en-CA" dirty="0"/>
              <a:t>VIA </a:t>
            </a:r>
            <a:r>
              <a:rPr lang="en-CA" dirty="0" err="1"/>
              <a:t>Préférence</a:t>
            </a:r>
            <a:r>
              <a:rPr lang="en-CA" dirty="0"/>
              <a:t> – earn points towards free travel and more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9BABF-A01E-A802-5094-711706783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0DFA4-54D8-426D-8AF1-9A684DA98554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41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0E76-4DB0-0EED-29A4-AD01E8CA2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Benefits of the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3090-548E-7B2B-6A93-A80305673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1095"/>
          </a:xfrm>
        </p:spPr>
        <p:txBody>
          <a:bodyPr>
            <a:normAutofit lnSpcReduction="10000"/>
          </a:bodyPr>
          <a:lstStyle/>
          <a:p>
            <a:r>
              <a:rPr lang="en-CA" dirty="0"/>
              <a:t>VIA1 (Business Class):  </a:t>
            </a:r>
          </a:p>
          <a:p>
            <a:pPr lvl="1"/>
            <a:r>
              <a:rPr lang="en-CA" sz="2700" dirty="0"/>
              <a:t>Access to in-station business lounge with complimentary newspaper, magazines, non-alcoholic beverages and Wi-Fi</a:t>
            </a:r>
          </a:p>
          <a:p>
            <a:pPr lvl="1"/>
            <a:r>
              <a:rPr lang="en-CA" sz="2700" dirty="0"/>
              <a:t>Priority boarding</a:t>
            </a:r>
          </a:p>
          <a:p>
            <a:pPr lvl="1"/>
            <a:r>
              <a:rPr lang="en-CA" sz="2700" dirty="0"/>
              <a:t>Healthy meals sourced with local ingredients</a:t>
            </a:r>
          </a:p>
          <a:p>
            <a:pPr lvl="1"/>
            <a:r>
              <a:rPr lang="en-CA" sz="2700" dirty="0"/>
              <a:t>Roomy, ergonomic seating and workspace</a:t>
            </a:r>
          </a:p>
          <a:p>
            <a:pPr lvl="1"/>
            <a:r>
              <a:rPr lang="en-CA" sz="2700" dirty="0"/>
              <a:t>Quad seating for meetings, single seating for privacy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B01C-601F-A9E1-B74B-A7C4DAB83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0DFA4-54D8-426D-8AF1-9A684DA98554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32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A35E7-58BB-3D79-BE51-E0EF705E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Savings Through VIA Rail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DD36-8B60-C809-57CE-14942CCE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45880" cy="3295015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Often more cost-effective than air travel. Sample fare: </a:t>
            </a:r>
          </a:p>
          <a:p>
            <a:pPr lvl="1"/>
            <a:r>
              <a:rPr lang="en-CA" dirty="0"/>
              <a:t>Ottawa-Toronto: $200 (train) vs. $250 (air)*</a:t>
            </a:r>
          </a:p>
          <a:p>
            <a:pPr lvl="1"/>
            <a:r>
              <a:rPr lang="en-CA" dirty="0"/>
              <a:t>Ottawa-Montreal: $108 (train) vs. &gt;$577 (air)*</a:t>
            </a:r>
          </a:p>
          <a:p>
            <a:r>
              <a:rPr lang="en-CA" dirty="0"/>
              <a:t>Reduced incidental spending (i.e. baggage, seat selection)</a:t>
            </a:r>
          </a:p>
          <a:p>
            <a:r>
              <a:rPr lang="en-CA" dirty="0"/>
              <a:t>Business class includes meals </a:t>
            </a:r>
          </a:p>
          <a:p>
            <a:r>
              <a:rPr lang="en-CA" dirty="0"/>
              <a:t>100% productive time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E6244-777F-8791-C922-189B51B00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0DFA4-54D8-426D-8AF1-9A684DA98554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77B3B-FFD3-CED0-AD9B-F10F7CC0E164}"/>
              </a:ext>
            </a:extLst>
          </p:cNvPr>
          <p:cNvSpPr txBox="1"/>
          <p:nvPr/>
        </p:nvSpPr>
        <p:spPr>
          <a:xfrm>
            <a:off x="838200" y="5901174"/>
            <a:ext cx="669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</a:t>
            </a:r>
            <a:r>
              <a:rPr lang="en-CA" i="1" dirty="0"/>
              <a:t>same day destination flight and train fare comparison, March 2023 </a:t>
            </a:r>
          </a:p>
        </p:txBody>
      </p:sp>
    </p:spTree>
    <p:extLst>
      <p:ext uri="{BB962C8B-B14F-4D97-AF65-F5344CB8AC3E}">
        <p14:creationId xmlns:p14="http://schemas.microsoft.com/office/powerpoint/2010/main" val="274869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883459-2F5B-CFAD-54ED-062B7E4EB6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561" y="1539973"/>
            <a:ext cx="8696878" cy="4870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9FDB1-AB93-2B20-44FB-2F674911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Productivity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9AFDC-86CE-1DA2-B140-CD0A3E247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0DFA4-54D8-426D-8AF1-9A684DA98554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92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67BC-57D8-C469-BBEB-23C7DB56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Marketing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A342-9663-8209-4863-017B1DB71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colour options to choose from (same logo in English and French):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  <a:p>
            <a:pPr>
              <a:spcBef>
                <a:spcPts val="0"/>
              </a:spcBef>
            </a:pPr>
            <a:endParaRPr lang="en-CA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en-CA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CA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provide you with wording for your website and marketing material should you wish to promote this program to your members and staff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9BABF-A01E-A802-5094-711706783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0DFA4-54D8-426D-8AF1-9A684DA98554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90AABDA-01CE-408E-766D-E25D893E4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2722880"/>
            <a:ext cx="3230880" cy="141224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475BBEA-9F19-D95C-C9E7-398ECB519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70" y="2455553"/>
            <a:ext cx="4437380" cy="19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3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9BABF-A01E-A802-5094-711706783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0DFA4-54D8-426D-8AF1-9A684DA98554}" type="slidenum">
              <a:rPr kumimoji="0" lang="en-CA" sz="1200" b="1" i="0" u="none" strike="noStrike" kern="1200" cap="none" spc="0" normalizeH="0" baseline="0" noProof="0" smtClean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1" i="0" u="none" strike="noStrike" kern="1200" cap="none" spc="0" normalizeH="0" baseline="0" noProof="0">
              <a:ln>
                <a:noFill/>
              </a:ln>
              <a:solidFill>
                <a:srgbClr val="003C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E48A8E-84A8-9E9C-8929-8D7B4E415459}"/>
              </a:ext>
            </a:extLst>
          </p:cNvPr>
          <p:cNvSpPr txBox="1">
            <a:spLocks/>
          </p:cNvSpPr>
          <p:nvPr/>
        </p:nvSpPr>
        <p:spPr>
          <a:xfrm>
            <a:off x="6888441" y="1278056"/>
            <a:ext cx="4195674" cy="953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z="5600" dirty="0"/>
              <a:t>Questions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FEC783-6459-38F2-C44C-1BF69DEF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160" y="2816964"/>
            <a:ext cx="5435116" cy="326809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4000"/>
              </a:lnSpc>
              <a:buNone/>
            </a:pPr>
            <a:r>
              <a:rPr lang="en-CA" sz="20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questions on this program, please contact: </a:t>
            </a:r>
          </a:p>
          <a:p>
            <a:pPr marL="0" indent="0">
              <a:lnSpc>
                <a:spcPct val="104000"/>
              </a:lnSpc>
              <a:buNone/>
            </a:pPr>
            <a:endParaRPr lang="en-CA" sz="2000" b="1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4000"/>
              </a:lnSpc>
              <a:buNone/>
            </a:pPr>
            <a:r>
              <a:rPr lang="en-CA" sz="2000" b="1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Marie-Thérèse Robinson, Associate, Member Services, </a:t>
            </a:r>
            <a:r>
              <a:rPr lang="en-CA" sz="20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at:</a:t>
            </a:r>
          </a:p>
          <a:p>
            <a:pPr marL="0" indent="0">
              <a:lnSpc>
                <a:spcPct val="104000"/>
              </a:lnSpc>
              <a:buNone/>
            </a:pPr>
            <a:r>
              <a:rPr lang="en-CA" sz="1900" u="sng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marie-therese.robinson@engineerscanada.ca</a:t>
            </a:r>
            <a:r>
              <a:rPr lang="en-CA" sz="19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613.232.2474, ext. 205 </a:t>
            </a:r>
            <a:endParaRPr lang="en-CA" sz="19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4000"/>
              </a:lnSpc>
              <a:buNone/>
            </a:pPr>
            <a:endParaRPr lang="en-CA" sz="19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F6A3D32-9DA3-C9B5-3A1E-22F9C82EFF53}"/>
              </a:ext>
            </a:extLst>
          </p:cNvPr>
          <p:cNvSpPr/>
          <p:nvPr/>
        </p:nvSpPr>
        <p:spPr>
          <a:xfrm>
            <a:off x="396724" y="681582"/>
            <a:ext cx="5484227" cy="5671069"/>
          </a:xfrm>
          <a:prstGeom prst="flowChartConnector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Person holding mouse">
            <a:extLst>
              <a:ext uri="{FF2B5EF4-FFF2-40B4-BE49-F238E27FC236}">
                <a16:creationId xmlns:a16="http://schemas.microsoft.com/office/drawing/2014/main" id="{DEA6795C-6B32-57D7-1E8F-9263AAC6DC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07" r="15342" b="-2"/>
          <a:stretch/>
        </p:blipFill>
        <p:spPr>
          <a:xfrm>
            <a:off x="645574" y="681582"/>
            <a:ext cx="5557521" cy="567106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11484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ngineers Canada">
      <a:dk1>
        <a:srgbClr val="171F23"/>
      </a:dk1>
      <a:lt1>
        <a:sysClr val="window" lastClr="FFFFFF"/>
      </a:lt1>
      <a:dk2>
        <a:srgbClr val="003C71"/>
      </a:dk2>
      <a:lt2>
        <a:srgbClr val="E7E6E6"/>
      </a:lt2>
      <a:accent1>
        <a:srgbClr val="003C71"/>
      </a:accent1>
      <a:accent2>
        <a:srgbClr val="75BDFF"/>
      </a:accent2>
      <a:accent3>
        <a:srgbClr val="5B7E96"/>
      </a:accent3>
      <a:accent4>
        <a:srgbClr val="67823A"/>
      </a:accent4>
      <a:accent5>
        <a:srgbClr val="C4D7A5"/>
      </a:accent5>
      <a:accent6>
        <a:srgbClr val="9D2235"/>
      </a:accent6>
      <a:hlink>
        <a:srgbClr val="003C71"/>
      </a:hlink>
      <a:folHlink>
        <a:srgbClr val="75BD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FEE1188EA504EB7FFA31A62550159" ma:contentTypeVersion="13" ma:contentTypeDescription="Create a new document." ma:contentTypeScope="" ma:versionID="2b996e483b6164d54a82db08f618c1dc">
  <xsd:schema xmlns:xsd="http://www.w3.org/2001/XMLSchema" xmlns:xs="http://www.w3.org/2001/XMLSchema" xmlns:p="http://schemas.microsoft.com/office/2006/metadata/properties" xmlns:ns2="2a29d4cc-bbcb-43a1-b552-a04d3cebfddc" xmlns:ns3="c2f42805-3167-4787-8885-fd760c526b4c" targetNamespace="http://schemas.microsoft.com/office/2006/metadata/properties" ma:root="true" ma:fieldsID="5a6395079030537d548cfe48db06c35d" ns2:_="" ns3:_="">
    <xsd:import namespace="2a29d4cc-bbcb-43a1-b552-a04d3cebfddc"/>
    <xsd:import namespace="c2f42805-3167-4787-8885-fd760c526b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Category" minOccurs="0"/>
                <xsd:element ref="ns3:Year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9d4cc-bbcb-43a1-b552-a04d3cebfdd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2a6c399-6ad1-4c61-8cd8-38e7b3d8bf91}" ma:internalName="TaxCatchAll" ma:showField="CatchAllData" ma:web="2a29d4cc-bbcb-43a1-b552-a04d3ceb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42805-3167-4787-8885-fd760c526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Category" ma:index="13" nillable="true" ma:displayName="Category" ma:default="Unfiled" ma:format="Dropdown" ma:internalName="Category">
      <xsd:simpleType>
        <xsd:restriction base="dms:Choice">
          <xsd:enumeration value="Agreement"/>
          <xsd:enumeration value="Briefing Notes, Meetings &amp; Memos"/>
          <xsd:enumeration value="Correspondence"/>
          <xsd:enumeration value="Marketing"/>
          <xsd:enumeration value="Participation Results"/>
          <xsd:enumeration value="Unfiled"/>
        </xsd:restriction>
      </xsd:simpleType>
    </xsd:element>
    <xsd:element name="Year" ma:index="14" nillable="true" ma:displayName="Year" ma:default="Unfiled" ma:format="Dropdown" ma:internalName="Year">
      <xsd:simpleType>
        <xsd:restriction base="dms:Choice">
          <xsd:enumeration value="2021"/>
          <xsd:enumeration value="2022"/>
          <xsd:enumeration value="2023"/>
          <xsd:enumeration value="2024"/>
          <xsd:enumeration value="Unfiled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5dceeaf-3781-424a-bbe4-3913337707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c2f42805-3167-4787-8885-fd760c526b4c">Unfiled</Year>
    <Category xmlns="c2f42805-3167-4787-8885-fd760c526b4c">Unfiled</Category>
    <TaxCatchAll xmlns="2a29d4cc-bbcb-43a1-b552-a04d3cebfddc" xsi:nil="true"/>
    <lcf76f155ced4ddcb4097134ff3c332f xmlns="c2f42805-3167-4787-8885-fd760c526b4c">
      <Terms xmlns="http://schemas.microsoft.com/office/infopath/2007/PartnerControls"/>
    </lcf76f155ced4ddcb4097134ff3c332f>
    <_dlc_DocId xmlns="2a29d4cc-bbcb-43a1-b552-a04d3cebfddc">MEMBERSERVIC-925534567-12</_dlc_DocId>
    <_dlc_DocIdUrl xmlns="2a29d4cc-bbcb-43a1-b552-a04d3cebfddc">
      <Url>https://engineerscanada.sharepoint.com/sites/memberservices/_layouts/15/DocIdRedir.aspx?ID=MEMBERSERVIC-925534567-12</Url>
      <Description>MEMBERSERVIC-925534567-12</Description>
    </_dlc_DocIdUrl>
  </documentManagement>
</p:properties>
</file>

<file path=customXml/itemProps1.xml><?xml version="1.0" encoding="utf-8"?>
<ds:datastoreItem xmlns:ds="http://schemas.openxmlformats.org/officeDocument/2006/customXml" ds:itemID="{42A3CF73-0DEF-4504-BFC9-0F5CBE2687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0ABBCA-B9FD-4B83-AA0D-76E95A4F6B4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CFC54C6-9A1C-4C1A-8BAC-46077A51C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29d4cc-bbcb-43a1-b552-a04d3cebfddc"/>
    <ds:schemaRef ds:uri="c2f42805-3167-4787-8885-fd760c526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12273A1-2F5E-4173-A045-A78B3A403D71}">
  <ds:schemaRefs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c2f42805-3167-4787-8885-fd760c526b4c"/>
    <ds:schemaRef ds:uri="http://schemas.microsoft.com/office/2006/documentManagement/types"/>
    <ds:schemaRef ds:uri="2a29d4cc-bbcb-43a1-b552-a04d3cebfdd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576</Words>
  <Application>Microsoft Office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1_Office Theme</vt:lpstr>
      <vt:lpstr>NEW – VIA Rail Canada Program</vt:lpstr>
      <vt:lpstr>Benefits of the Program</vt:lpstr>
      <vt:lpstr>Benefits of the Program</vt:lpstr>
      <vt:lpstr>Savings Through VIA Rail</vt:lpstr>
      <vt:lpstr>Productivity comparison</vt:lpstr>
      <vt:lpstr>Marketing material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– VIA Rail Canada</dc:title>
  <dc:creator>Member Services;Marie-Thérèse Robinson</dc:creator>
  <cp:lastModifiedBy>Tanya Boucher</cp:lastModifiedBy>
  <cp:revision>3</cp:revision>
  <dcterms:created xsi:type="dcterms:W3CDTF">2023-03-23T11:40:43Z</dcterms:created>
  <dcterms:modified xsi:type="dcterms:W3CDTF">2023-03-28T15:52:40Z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0x0101002EAFEE1188EA504EB7FFA31A62550159</vt:lpwstr>
  </property>
  <property fmtid="{D5CDD505-2E9C-101B-9397-08002B2CF9AE}" pid="3" name="_dlc_DocIdItemGuid">
    <vt:lpwstr>6a6f82aa-85a3-4f59-a95a-557a319bda5d</vt:lpwstr>
  </property>
</Properties>
</file>